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367" r:id="rId3"/>
    <p:sldId id="374" r:id="rId4"/>
    <p:sldId id="369" r:id="rId5"/>
    <p:sldId id="368" r:id="rId6"/>
    <p:sldId id="371" r:id="rId7"/>
    <p:sldId id="370" r:id="rId8"/>
    <p:sldId id="377" r:id="rId9"/>
    <p:sldId id="378" r:id="rId10"/>
    <p:sldId id="379" r:id="rId11"/>
    <p:sldId id="372" r:id="rId12"/>
    <p:sldId id="373" r:id="rId13"/>
    <p:sldId id="375" r:id="rId14"/>
    <p:sldId id="380" r:id="rId15"/>
    <p:sldId id="376" r:id="rId16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33CC"/>
    <a:srgbClr val="003300"/>
    <a:srgbClr val="C70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2A55C-707E-4159-A21A-24DB85D024C4}" type="datetimeFigureOut">
              <a:rPr lang="en-GB" smtClean="0"/>
              <a:t>02/06/2021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1D499-DF84-4901-B1AD-7F589907B5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24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29461"/>
      </p:ext>
    </p:extLst>
  </p:cSld>
  <p:clrMapOvr>
    <a:masterClrMapping/>
  </p:clrMapOvr>
  <p:transition spd="slow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88386"/>
      </p:ext>
    </p:extLst>
  </p:cSld>
  <p:clrMapOvr>
    <a:masterClrMapping/>
  </p:clrMapOvr>
  <p:transition spd="slow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17183"/>
      </p:ext>
    </p:extLst>
  </p:cSld>
  <p:clrMapOvr>
    <a:masterClrMapping/>
  </p:clrMapOvr>
  <p:transition spd="slow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67956"/>
      </p:ext>
    </p:extLst>
  </p:cSld>
  <p:clrMapOvr>
    <a:masterClrMapping/>
  </p:clrMapOvr>
  <p:transition spd="slow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90219"/>
      </p:ext>
    </p:extLst>
  </p:cSld>
  <p:clrMapOvr>
    <a:masterClrMapping/>
  </p:clrMapOvr>
  <p:transition spd="slow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80404"/>
      </p:ext>
    </p:extLst>
  </p:cSld>
  <p:clrMapOvr>
    <a:masterClrMapping/>
  </p:clrMapOvr>
  <p:transition spd="slow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72048"/>
      </p:ext>
    </p:extLst>
  </p:cSld>
  <p:clrMapOvr>
    <a:masterClrMapping/>
  </p:clrMapOvr>
  <p:transition spd="slow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49465"/>
      </p:ext>
    </p:extLst>
  </p:cSld>
  <p:clrMapOvr>
    <a:masterClrMapping/>
  </p:clrMapOvr>
  <p:transition spd="slow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1971"/>
      </p:ext>
    </p:extLst>
  </p:cSld>
  <p:clrMapOvr>
    <a:masterClrMapping/>
  </p:clrMapOvr>
  <p:transition spd="slow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44930"/>
      </p:ext>
    </p:extLst>
  </p:cSld>
  <p:clrMapOvr>
    <a:masterClrMapping/>
  </p:clrMapOvr>
  <p:transition spd="slow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29220"/>
      </p:ext>
    </p:extLst>
  </p:cSld>
  <p:clrMapOvr>
    <a:masterClrMapping/>
  </p:clrMapOvr>
  <p:transition spd="slow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60FD9-17DA-4EEC-8894-E0F1748F92AE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A7FE7-6E4F-4D5F-83EE-97C57CB1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9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hyperlink" Target="http://www.fuuast.edu.p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.png"/><Relationship Id="rId4" Type="http://schemas.openxmlformats.org/officeDocument/2006/relationships/hyperlink" Target="mailto:ehsaas@fuuast.edu.p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ELL\Desktop\مہنہ گرام.jpg"/>
          <p:cNvPicPr>
            <a:picLocks noChangeAspect="1" noChangeArrowheads="1"/>
          </p:cNvPicPr>
          <p:nvPr/>
        </p:nvPicPr>
        <p:blipFill rotWithShape="1">
          <a:blip r:embed="rId4"/>
          <a:srcRect r="82500" b="18096"/>
          <a:stretch/>
        </p:blipFill>
        <p:spPr bwMode="auto">
          <a:xfrm>
            <a:off x="3655433" y="1503185"/>
            <a:ext cx="4673136" cy="388597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407" y="1752158"/>
            <a:ext cx="11655188" cy="15862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7" name="Picture 6" descr="BISP-logo.jpg"/>
          <p:cNvPicPr/>
          <p:nvPr/>
        </p:nvPicPr>
        <p:blipFill>
          <a:blip r:embed="rId5" cstate="print"/>
          <a:srcRect l="35338" r="35902" b="11540"/>
          <a:stretch>
            <a:fillRect/>
          </a:stretch>
        </p:blipFill>
        <p:spPr>
          <a:xfrm>
            <a:off x="388876" y="107670"/>
            <a:ext cx="2095707" cy="1397069"/>
          </a:xfrm>
          <a:prstGeom prst="rect">
            <a:avLst/>
          </a:prstGeom>
        </p:spPr>
      </p:pic>
      <p:pic>
        <p:nvPicPr>
          <p:cNvPr id="8" name="Picture 7" descr="C:\Users\Dr-Khalid\Desktop\download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83505" y="107670"/>
            <a:ext cx="1389846" cy="117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DELL\Desktop\مہنہ گرام.jpg"/>
          <p:cNvPicPr>
            <a:picLocks noChangeAspect="1" noChangeArrowheads="1"/>
          </p:cNvPicPr>
          <p:nvPr/>
        </p:nvPicPr>
        <p:blipFill rotWithShape="1">
          <a:blip r:embed="rId4"/>
          <a:srcRect r="82500" b="18096"/>
          <a:stretch/>
        </p:blipFill>
        <p:spPr bwMode="auto">
          <a:xfrm>
            <a:off x="4755279" y="219268"/>
            <a:ext cx="1543994" cy="128391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24038" y="5062083"/>
            <a:ext cx="47504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:  Dr.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Atya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Hassan</a:t>
            </a:r>
            <a:b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Assistant Professor (Chemistry)</a:t>
            </a:r>
            <a:b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Focal Person Ehsaas Scholarship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Fuuast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339" y="1932915"/>
            <a:ext cx="1087932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Instructions 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Final Recommendation / Selected In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Ehsaas Undergraduate Scholarship Project</a:t>
            </a:r>
            <a:r>
              <a:rPr lang="en-US" sz="4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sz="4400" dirty="0">
              <a:solidFill>
                <a:srgbClr val="FF33CC"/>
              </a:solidFill>
            </a:endParaRPr>
          </a:p>
        </p:txBody>
      </p:sp>
      <p:pic>
        <p:nvPicPr>
          <p:cNvPr id="28" name="slide - 1">
            <a:hlinkClick r:id="" action="ppaction://media"/>
            <a:extLst>
              <a:ext uri="{FF2B5EF4-FFF2-40B4-BE49-F238E27FC236}">
                <a16:creationId xmlns:a16="http://schemas.microsoft.com/office/drawing/2014/main" xmlns="" id="{3447FB60-6E81-443D-8485-559879498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7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7225" y="323713"/>
            <a:ext cx="92580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Requirements of Progress Report  </a:t>
            </a:r>
            <a:endParaRPr lang="en-GB" sz="4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5982" y="1623045"/>
            <a:ext cx="1052044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Ehsaas Performa for each progress report (Available on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/>
              </a:rPr>
              <a:t>www.fuuast.edu.pk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in Download ).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University card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Enrolment Card 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Fee Voucher for claimed semester 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Marks Sheet copy </a:t>
            </a:r>
          </a:p>
          <a:p>
            <a:pPr marL="342900" indent="-342900"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Affidavit (On 50 rupees Stamp paper (Available on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/>
              </a:rPr>
              <a:t>www.fuuast.edu.pk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in Download )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487849" y="4282040"/>
            <a:ext cx="114144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/>
              </a:rPr>
              <a:t>For complete detail visit the official web site of FUUAST:</a:t>
            </a:r>
          </a:p>
          <a:p>
            <a:pPr algn="ctr"/>
            <a:r>
              <a:rPr lang="en-US" sz="36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/>
              </a:rPr>
              <a:t>www.fuuast.edu.pk</a:t>
            </a:r>
            <a:r>
              <a:rPr lang="en-US" sz="36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GB" sz="3600" u="sng" dirty="0"/>
          </a:p>
        </p:txBody>
      </p:sp>
      <p:pic>
        <p:nvPicPr>
          <p:cNvPr id="6" name="slide 10">
            <a:hlinkClick r:id="" action="ppaction://media"/>
            <a:extLst>
              <a:ext uri="{FF2B5EF4-FFF2-40B4-BE49-F238E27FC236}">
                <a16:creationId xmlns:a16="http://schemas.microsoft.com/office/drawing/2014/main" xmlns="" id="{46C7D4A5-B968-4572-AA29-0C44126EA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1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666" y="1719618"/>
            <a:ext cx="10585473" cy="394420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  <a:defRPr/>
            </a:pPr>
            <a:endParaRPr lang="en-US" altLang="en-US" sz="4000" b="1" dirty="0"/>
          </a:p>
          <a:p>
            <a:pPr marL="0" indent="0" algn="ctr">
              <a:buNone/>
              <a:defRPr/>
            </a:pPr>
            <a:r>
              <a:rPr lang="en-US" altLang="en-US" sz="40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Is Ehsaas UG Scholarship Project is  substitute for </a:t>
            </a:r>
          </a:p>
          <a:p>
            <a:pPr marL="0" indent="0" algn="ctr">
              <a:buNone/>
              <a:defRPr/>
            </a:pPr>
            <a:r>
              <a:rPr lang="en-US" sz="3600" b="1" dirty="0">
                <a:solidFill>
                  <a:srgbClr val="FF0000"/>
                </a:solidFill>
              </a:rPr>
              <a:t>HEC-Needs based Scholarship Program? </a:t>
            </a:r>
            <a:endParaRPr lang="en-US" altLang="en-US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600" b="1" dirty="0"/>
              <a:t>NO!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Must Ensure Is any student Receiving other Scholarships</a:t>
            </a:r>
          </a:p>
          <a:p>
            <a:pPr marL="0" indent="0" algn="ctr">
              <a:buNone/>
            </a:pPr>
            <a:endParaRPr lang="en-US" b="1" dirty="0">
              <a:latin typeface="Comic Sans MS" panose="030F0702030302020204" pitchFamily="66" charset="0"/>
            </a:endParaRP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en-US" b="1" dirty="0">
                <a:latin typeface="Comic Sans MS" panose="030F0702030302020204" pitchFamily="66" charset="0"/>
              </a:rPr>
              <a:t>Must be Confirmed with other Focal Person (University Level) Who Deals with NBS , Bet-</a:t>
            </a:r>
            <a:r>
              <a:rPr lang="en-US" b="1" dirty="0" err="1">
                <a:latin typeface="Comic Sans MS" panose="030F0702030302020204" pitchFamily="66" charset="0"/>
              </a:rPr>
              <a:t>ul</a:t>
            </a:r>
            <a:r>
              <a:rPr lang="en-US" b="1" dirty="0">
                <a:latin typeface="Comic Sans MS" panose="030F0702030302020204" pitchFamily="66" charset="0"/>
              </a:rPr>
              <a:t>-Mal And other Funding Organization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‼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C:\Users\Dr-Khalid\Desktop\download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02154" y="334850"/>
            <a:ext cx="943378" cy="7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ISP-logo.jpg"/>
          <p:cNvPicPr/>
          <p:nvPr/>
        </p:nvPicPr>
        <p:blipFill>
          <a:blip r:embed="rId5" cstate="print"/>
          <a:srcRect l="35338" r="35902" b="11540"/>
          <a:stretch>
            <a:fillRect/>
          </a:stretch>
        </p:blipFill>
        <p:spPr>
          <a:xfrm>
            <a:off x="300202" y="334850"/>
            <a:ext cx="1386929" cy="888643"/>
          </a:xfrm>
          <a:prstGeom prst="rect">
            <a:avLst/>
          </a:prstGeom>
        </p:spPr>
      </p:pic>
      <p:pic>
        <p:nvPicPr>
          <p:cNvPr id="6" name="slide 11">
            <a:hlinkClick r:id="" action="ppaction://media"/>
            <a:extLst>
              <a:ext uri="{FF2B5EF4-FFF2-40B4-BE49-F238E27FC236}">
                <a16:creationId xmlns:a16="http://schemas.microsoft.com/office/drawing/2014/main" xmlns="" id="{758A939E-961F-4175-9EF2-7B8EAC2CC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3549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7887"/>
            <a:ext cx="12192000" cy="55701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4000" b="1" dirty="0">
                <a:solidFill>
                  <a:srgbClr val="002060"/>
                </a:solidFill>
              </a:rPr>
              <a:t>Tools for Communication &amp; Outreach</a:t>
            </a:r>
          </a:p>
          <a:p>
            <a:pPr marL="0" indent="0" algn="just">
              <a:buNone/>
              <a:defRPr/>
            </a:pPr>
            <a:endParaRPr lang="en-US" altLang="en-US" sz="9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/>
              <a:t> </a:t>
            </a:r>
            <a:r>
              <a:rPr lang="en-GB" sz="3300" dirty="0"/>
              <a:t>Development of Communication Materials;</a:t>
            </a:r>
          </a:p>
          <a:p>
            <a:pPr marL="0" indent="0">
              <a:buNone/>
            </a:pPr>
            <a:endParaRPr lang="en-GB" sz="3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3300" dirty="0"/>
              <a:t>Printing/ Promotional Material (Banners,  Posters,  Brochures, Leaflets, Pamphlets)</a:t>
            </a:r>
          </a:p>
          <a:p>
            <a:pPr marL="457200" lvl="1" indent="0">
              <a:buNone/>
            </a:pPr>
            <a:endParaRPr lang="en-GB" sz="3300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3300" dirty="0"/>
              <a:t>Conduct Seminars/ Class room Announcement/Meetings/ Live Talk Shows;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/>
              <a:t>Social Media and Internet (University’s website, Facebook, Twitter, WhatsApp, SMS</a:t>
            </a:r>
            <a:r>
              <a:rPr lang="en-US" sz="3800" dirty="0"/>
              <a:t>);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4800" dirty="0"/>
          </a:p>
        </p:txBody>
      </p:sp>
      <p:pic>
        <p:nvPicPr>
          <p:cNvPr id="4" name="Picture 3" descr="C:\Users\Dr-Khalid\Desktop\download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02154" y="334850"/>
            <a:ext cx="943378" cy="7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ISP-logo.jpg"/>
          <p:cNvPicPr/>
          <p:nvPr/>
        </p:nvPicPr>
        <p:blipFill>
          <a:blip r:embed="rId5" cstate="print"/>
          <a:srcRect l="35338" r="35902" b="11540"/>
          <a:stretch>
            <a:fillRect/>
          </a:stretch>
        </p:blipFill>
        <p:spPr>
          <a:xfrm>
            <a:off x="300203" y="334850"/>
            <a:ext cx="1335414" cy="953037"/>
          </a:xfrm>
          <a:prstGeom prst="rect">
            <a:avLst/>
          </a:prstGeom>
        </p:spPr>
      </p:pic>
      <p:pic>
        <p:nvPicPr>
          <p:cNvPr id="6" name="slide 12">
            <a:hlinkClick r:id="" action="ppaction://media"/>
            <a:extLst>
              <a:ext uri="{FF2B5EF4-FFF2-40B4-BE49-F238E27FC236}">
                <a16:creationId xmlns:a16="http://schemas.microsoft.com/office/drawing/2014/main" xmlns="" id="{C8BC1FFE-1E58-45A7-8755-7EDA5960E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3460" y="178201"/>
            <a:ext cx="11274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Payment Procedure of scholarships amount to students</a:t>
            </a: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92670" y="1002092"/>
            <a:ext cx="6236551" cy="5854329"/>
            <a:chOff x="2313110" y="-128233"/>
            <a:chExt cx="7332143" cy="6979501"/>
          </a:xfrm>
        </p:grpSpPr>
        <p:sp>
          <p:nvSpPr>
            <p:cNvPr id="10" name="Freeform 9"/>
            <p:cNvSpPr/>
            <p:nvPr/>
          </p:nvSpPr>
          <p:spPr>
            <a:xfrm>
              <a:off x="7232756" y="1806289"/>
              <a:ext cx="2412497" cy="2161474"/>
            </a:xfrm>
            <a:custGeom>
              <a:avLst/>
              <a:gdLst>
                <a:gd name="connsiteX0" fmla="*/ 0 w 1883350"/>
                <a:gd name="connsiteY0" fmla="*/ 941675 h 1883350"/>
                <a:gd name="connsiteX1" fmla="*/ 941675 w 1883350"/>
                <a:gd name="connsiteY1" fmla="*/ 0 h 1883350"/>
                <a:gd name="connsiteX2" fmla="*/ 1883350 w 1883350"/>
                <a:gd name="connsiteY2" fmla="*/ 941675 h 1883350"/>
                <a:gd name="connsiteX3" fmla="*/ 941675 w 1883350"/>
                <a:gd name="connsiteY3" fmla="*/ 1883350 h 1883350"/>
                <a:gd name="connsiteX4" fmla="*/ 0 w 1883350"/>
                <a:gd name="connsiteY4" fmla="*/ 941675 h 188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350" h="1883350">
                  <a:moveTo>
                    <a:pt x="0" y="941675"/>
                  </a:moveTo>
                  <a:cubicBezTo>
                    <a:pt x="0" y="421602"/>
                    <a:pt x="421602" y="0"/>
                    <a:pt x="941675" y="0"/>
                  </a:cubicBezTo>
                  <a:cubicBezTo>
                    <a:pt x="1461748" y="0"/>
                    <a:pt x="1883350" y="421602"/>
                    <a:pt x="1883350" y="941675"/>
                  </a:cubicBezTo>
                  <a:cubicBezTo>
                    <a:pt x="1883350" y="1461748"/>
                    <a:pt x="1461748" y="1883350"/>
                    <a:pt x="941675" y="1883350"/>
                  </a:cubicBezTo>
                  <a:cubicBezTo>
                    <a:pt x="421602" y="1883350"/>
                    <a:pt x="0" y="1461748"/>
                    <a:pt x="0" y="94167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8670" tIns="298670" rIns="298670" bIns="29867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chemeClr val="accent5">
                      <a:lumMod val="50000"/>
                    </a:schemeClr>
                  </a:solidFill>
                </a:rPr>
                <a:t>Step:2 Collection of deed of agreement from Applicants’</a:t>
              </a:r>
            </a:p>
          </p:txBody>
        </p:sp>
        <p:sp>
          <p:nvSpPr>
            <p:cNvPr id="11" name="Freeform 10"/>
            <p:cNvSpPr/>
            <p:nvPr/>
          </p:nvSpPr>
          <p:spPr>
            <a:xfrm rot="1728499">
              <a:off x="7143573" y="1500790"/>
              <a:ext cx="623178" cy="699194"/>
            </a:xfrm>
            <a:custGeom>
              <a:avLst/>
              <a:gdLst>
                <a:gd name="connsiteX0" fmla="*/ 0 w 623178"/>
                <a:gd name="connsiteY0" fmla="*/ 139839 h 699194"/>
                <a:gd name="connsiteX1" fmla="*/ 311589 w 623178"/>
                <a:gd name="connsiteY1" fmla="*/ 139839 h 699194"/>
                <a:gd name="connsiteX2" fmla="*/ 311589 w 623178"/>
                <a:gd name="connsiteY2" fmla="*/ 0 h 699194"/>
                <a:gd name="connsiteX3" fmla="*/ 623178 w 623178"/>
                <a:gd name="connsiteY3" fmla="*/ 349597 h 699194"/>
                <a:gd name="connsiteX4" fmla="*/ 311589 w 623178"/>
                <a:gd name="connsiteY4" fmla="*/ 699194 h 699194"/>
                <a:gd name="connsiteX5" fmla="*/ 311589 w 623178"/>
                <a:gd name="connsiteY5" fmla="*/ 559355 h 699194"/>
                <a:gd name="connsiteX6" fmla="*/ 0 w 623178"/>
                <a:gd name="connsiteY6" fmla="*/ 559355 h 699194"/>
                <a:gd name="connsiteX7" fmla="*/ 0 w 623178"/>
                <a:gd name="connsiteY7" fmla="*/ 139839 h 69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3178" h="699194">
                  <a:moveTo>
                    <a:pt x="0" y="139839"/>
                  </a:moveTo>
                  <a:lnTo>
                    <a:pt x="311589" y="139839"/>
                  </a:lnTo>
                  <a:lnTo>
                    <a:pt x="311589" y="0"/>
                  </a:lnTo>
                  <a:lnTo>
                    <a:pt x="623178" y="349597"/>
                  </a:lnTo>
                  <a:lnTo>
                    <a:pt x="311589" y="699194"/>
                  </a:lnTo>
                  <a:lnTo>
                    <a:pt x="311589" y="559355"/>
                  </a:lnTo>
                  <a:lnTo>
                    <a:pt x="0" y="559355"/>
                  </a:lnTo>
                  <a:lnTo>
                    <a:pt x="0" y="13983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39838" rIns="186953" bIns="13983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975781" y="-128233"/>
              <a:ext cx="2278856" cy="2278857"/>
            </a:xfrm>
            <a:custGeom>
              <a:avLst/>
              <a:gdLst>
                <a:gd name="connsiteX0" fmla="*/ 0 w 2278856"/>
                <a:gd name="connsiteY0" fmla="*/ 1139428 h 2278856"/>
                <a:gd name="connsiteX1" fmla="*/ 1139428 w 2278856"/>
                <a:gd name="connsiteY1" fmla="*/ 0 h 2278856"/>
                <a:gd name="connsiteX2" fmla="*/ 2278856 w 2278856"/>
                <a:gd name="connsiteY2" fmla="*/ 1139428 h 2278856"/>
                <a:gd name="connsiteX3" fmla="*/ 1139428 w 2278856"/>
                <a:gd name="connsiteY3" fmla="*/ 2278856 h 2278856"/>
                <a:gd name="connsiteX4" fmla="*/ 0 w 2278856"/>
                <a:gd name="connsiteY4" fmla="*/ 1139428 h 22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8856" h="2278856">
                  <a:moveTo>
                    <a:pt x="0" y="1139428"/>
                  </a:moveTo>
                  <a:cubicBezTo>
                    <a:pt x="0" y="510139"/>
                    <a:pt x="510139" y="0"/>
                    <a:pt x="1139428" y="0"/>
                  </a:cubicBezTo>
                  <a:cubicBezTo>
                    <a:pt x="1768717" y="0"/>
                    <a:pt x="2278856" y="510139"/>
                    <a:pt x="2278856" y="1139428"/>
                  </a:cubicBezTo>
                  <a:cubicBezTo>
                    <a:pt x="2278856" y="1768717"/>
                    <a:pt x="1768717" y="2278856"/>
                    <a:pt x="1139428" y="2278856"/>
                  </a:cubicBezTo>
                  <a:cubicBezTo>
                    <a:pt x="510139" y="2278856"/>
                    <a:pt x="0" y="1768717"/>
                    <a:pt x="0" y="113942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598923"/>
                <a:satOff val="-11992"/>
                <a:lumOff val="441"/>
                <a:alphaOff val="0"/>
              </a:schemeClr>
            </a:fillRef>
            <a:effectRef idx="0">
              <a:schemeClr val="accent4">
                <a:hueOff val="2598923"/>
                <a:satOff val="-11992"/>
                <a:lumOff val="4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591" tIns="356591" rIns="356591" bIns="356591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800" kern="1200" dirty="0"/>
            </a:p>
          </p:txBody>
        </p:sp>
        <p:sp>
          <p:nvSpPr>
            <p:cNvPr id="13" name="Freeform 12"/>
            <p:cNvSpPr/>
            <p:nvPr/>
          </p:nvSpPr>
          <p:spPr>
            <a:xfrm rot="17629688">
              <a:off x="8052218" y="3837911"/>
              <a:ext cx="542291" cy="699194"/>
            </a:xfrm>
            <a:custGeom>
              <a:avLst/>
              <a:gdLst>
                <a:gd name="connsiteX0" fmla="*/ 0 w 542291"/>
                <a:gd name="connsiteY0" fmla="*/ 139839 h 699194"/>
                <a:gd name="connsiteX1" fmla="*/ 271146 w 542291"/>
                <a:gd name="connsiteY1" fmla="*/ 139839 h 699194"/>
                <a:gd name="connsiteX2" fmla="*/ 271146 w 542291"/>
                <a:gd name="connsiteY2" fmla="*/ 0 h 699194"/>
                <a:gd name="connsiteX3" fmla="*/ 542291 w 542291"/>
                <a:gd name="connsiteY3" fmla="*/ 349597 h 699194"/>
                <a:gd name="connsiteX4" fmla="*/ 271146 w 542291"/>
                <a:gd name="connsiteY4" fmla="*/ 699194 h 699194"/>
                <a:gd name="connsiteX5" fmla="*/ 271146 w 542291"/>
                <a:gd name="connsiteY5" fmla="*/ 559355 h 699194"/>
                <a:gd name="connsiteX6" fmla="*/ 0 w 542291"/>
                <a:gd name="connsiteY6" fmla="*/ 559355 h 699194"/>
                <a:gd name="connsiteX7" fmla="*/ 0 w 542291"/>
                <a:gd name="connsiteY7" fmla="*/ 139839 h 69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291" h="699194">
                  <a:moveTo>
                    <a:pt x="542291" y="559355"/>
                  </a:moveTo>
                  <a:lnTo>
                    <a:pt x="271145" y="559355"/>
                  </a:lnTo>
                  <a:lnTo>
                    <a:pt x="271145" y="699194"/>
                  </a:lnTo>
                  <a:lnTo>
                    <a:pt x="0" y="349597"/>
                  </a:lnTo>
                  <a:lnTo>
                    <a:pt x="271145" y="0"/>
                  </a:lnTo>
                  <a:lnTo>
                    <a:pt x="271145" y="139839"/>
                  </a:lnTo>
                  <a:lnTo>
                    <a:pt x="542291" y="139839"/>
                  </a:lnTo>
                  <a:lnTo>
                    <a:pt x="542291" y="559355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2598923"/>
                <a:satOff val="-11992"/>
                <a:lumOff val="4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2686" tIns="139839" rIns="0" bIns="139838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420708" y="4437071"/>
              <a:ext cx="2535156" cy="2414197"/>
            </a:xfrm>
            <a:custGeom>
              <a:avLst/>
              <a:gdLst>
                <a:gd name="connsiteX0" fmla="*/ 0 w 2278856"/>
                <a:gd name="connsiteY0" fmla="*/ 1139428 h 2278856"/>
                <a:gd name="connsiteX1" fmla="*/ 1139428 w 2278856"/>
                <a:gd name="connsiteY1" fmla="*/ 0 h 2278856"/>
                <a:gd name="connsiteX2" fmla="*/ 2278856 w 2278856"/>
                <a:gd name="connsiteY2" fmla="*/ 1139428 h 2278856"/>
                <a:gd name="connsiteX3" fmla="*/ 1139428 w 2278856"/>
                <a:gd name="connsiteY3" fmla="*/ 2278856 h 2278856"/>
                <a:gd name="connsiteX4" fmla="*/ 0 w 2278856"/>
                <a:gd name="connsiteY4" fmla="*/ 1139428 h 22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8856" h="2278856">
                  <a:moveTo>
                    <a:pt x="0" y="1139428"/>
                  </a:moveTo>
                  <a:cubicBezTo>
                    <a:pt x="0" y="510139"/>
                    <a:pt x="510139" y="0"/>
                    <a:pt x="1139428" y="0"/>
                  </a:cubicBezTo>
                  <a:cubicBezTo>
                    <a:pt x="1768717" y="0"/>
                    <a:pt x="2278856" y="510139"/>
                    <a:pt x="2278856" y="1139428"/>
                  </a:cubicBezTo>
                  <a:cubicBezTo>
                    <a:pt x="2278856" y="1768717"/>
                    <a:pt x="1768717" y="2278856"/>
                    <a:pt x="1139428" y="2278856"/>
                  </a:cubicBezTo>
                  <a:cubicBezTo>
                    <a:pt x="510139" y="2278856"/>
                    <a:pt x="0" y="1768717"/>
                    <a:pt x="0" y="113942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4051" tIns="354051" rIns="354051" bIns="35405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chemeClr val="accent5">
                      <a:lumMod val="50000"/>
                    </a:schemeClr>
                  </a:solidFill>
                </a:rPr>
                <a:t>Step: 3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chemeClr val="accent5">
                      <a:lumMod val="50000"/>
                    </a:schemeClr>
                  </a:solidFill>
                </a:rPr>
                <a:t>Collection of Account detail of candidates via </a:t>
              </a:r>
              <a:r>
                <a:rPr lang="en-US" b="1" kern="1200" dirty="0">
                  <a:solidFill>
                    <a:schemeClr val="accent5">
                      <a:lumMod val="50000"/>
                    </a:schemeClr>
                  </a:solidFill>
                  <a:hlinkClick r:id="rId4"/>
                </a:rPr>
                <a:t>ehsaas@fuuast.edu.p</a:t>
              </a:r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  <a:hlinkClick r:id="rId4"/>
                </a:rPr>
                <a:t>k</a:t>
              </a:r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endParaRPr lang="en-US" b="1" kern="12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21804988">
              <a:off x="5730945" y="5264177"/>
              <a:ext cx="553116" cy="699195"/>
            </a:xfrm>
            <a:custGeom>
              <a:avLst/>
              <a:gdLst>
                <a:gd name="connsiteX0" fmla="*/ 0 w 553115"/>
                <a:gd name="connsiteY0" fmla="*/ 139839 h 699194"/>
                <a:gd name="connsiteX1" fmla="*/ 276558 w 553115"/>
                <a:gd name="connsiteY1" fmla="*/ 139839 h 699194"/>
                <a:gd name="connsiteX2" fmla="*/ 276558 w 553115"/>
                <a:gd name="connsiteY2" fmla="*/ 0 h 699194"/>
                <a:gd name="connsiteX3" fmla="*/ 553115 w 553115"/>
                <a:gd name="connsiteY3" fmla="*/ 349597 h 699194"/>
                <a:gd name="connsiteX4" fmla="*/ 276558 w 553115"/>
                <a:gd name="connsiteY4" fmla="*/ 699194 h 699194"/>
                <a:gd name="connsiteX5" fmla="*/ 276558 w 553115"/>
                <a:gd name="connsiteY5" fmla="*/ 559355 h 699194"/>
                <a:gd name="connsiteX6" fmla="*/ 0 w 553115"/>
                <a:gd name="connsiteY6" fmla="*/ 559355 h 699194"/>
                <a:gd name="connsiteX7" fmla="*/ 0 w 553115"/>
                <a:gd name="connsiteY7" fmla="*/ 139839 h 69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3115" h="699194">
                  <a:moveTo>
                    <a:pt x="553115" y="559355"/>
                  </a:moveTo>
                  <a:lnTo>
                    <a:pt x="276557" y="559355"/>
                  </a:lnTo>
                  <a:lnTo>
                    <a:pt x="276557" y="699194"/>
                  </a:lnTo>
                  <a:lnTo>
                    <a:pt x="0" y="349597"/>
                  </a:lnTo>
                  <a:lnTo>
                    <a:pt x="276557" y="0"/>
                  </a:lnTo>
                  <a:lnTo>
                    <a:pt x="276557" y="139839"/>
                  </a:lnTo>
                  <a:lnTo>
                    <a:pt x="553115" y="139839"/>
                  </a:lnTo>
                  <a:lnTo>
                    <a:pt x="553115" y="559355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5934" tIns="139839" rIns="0" bIns="13983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238832" y="4053106"/>
              <a:ext cx="2506741" cy="2506741"/>
            </a:xfrm>
            <a:custGeom>
              <a:avLst/>
              <a:gdLst>
                <a:gd name="connsiteX0" fmla="*/ 0 w 2506741"/>
                <a:gd name="connsiteY0" fmla="*/ 1253371 h 2506741"/>
                <a:gd name="connsiteX1" fmla="*/ 1253371 w 2506741"/>
                <a:gd name="connsiteY1" fmla="*/ 0 h 2506741"/>
                <a:gd name="connsiteX2" fmla="*/ 2506742 w 2506741"/>
                <a:gd name="connsiteY2" fmla="*/ 1253371 h 2506741"/>
                <a:gd name="connsiteX3" fmla="*/ 1253371 w 2506741"/>
                <a:gd name="connsiteY3" fmla="*/ 2506742 h 2506741"/>
                <a:gd name="connsiteX4" fmla="*/ 0 w 2506741"/>
                <a:gd name="connsiteY4" fmla="*/ 1253371 h 250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6741" h="2506741">
                  <a:moveTo>
                    <a:pt x="0" y="1253371"/>
                  </a:moveTo>
                  <a:cubicBezTo>
                    <a:pt x="0" y="561153"/>
                    <a:pt x="561153" y="0"/>
                    <a:pt x="1253371" y="0"/>
                  </a:cubicBezTo>
                  <a:cubicBezTo>
                    <a:pt x="1945589" y="0"/>
                    <a:pt x="2506742" y="561153"/>
                    <a:pt x="2506742" y="1253371"/>
                  </a:cubicBezTo>
                  <a:cubicBezTo>
                    <a:pt x="2506742" y="1945589"/>
                    <a:pt x="1945589" y="2506742"/>
                    <a:pt x="1253371" y="2506742"/>
                  </a:cubicBezTo>
                  <a:cubicBezTo>
                    <a:pt x="561153" y="2506742"/>
                    <a:pt x="0" y="1945589"/>
                    <a:pt x="0" y="125337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796769"/>
                <a:satOff val="-35976"/>
                <a:lumOff val="1324"/>
                <a:alphaOff val="0"/>
              </a:schemeClr>
            </a:fillRef>
            <a:effectRef idx="0">
              <a:schemeClr val="accent4">
                <a:hueOff val="7796769"/>
                <a:satOff val="-35976"/>
                <a:lumOff val="13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7424" tIns="387424" rIns="387424" bIns="3874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rgbClr val="C00000"/>
                  </a:solidFill>
                </a:rPr>
                <a:t>Step: 4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rgbClr val="C00000"/>
                  </a:solidFill>
                </a:rPr>
                <a:t>Preparation of Cheque from Account Section</a:t>
              </a:r>
            </a:p>
          </p:txBody>
        </p:sp>
        <p:sp>
          <p:nvSpPr>
            <p:cNvPr id="17" name="Freeform 16"/>
            <p:cNvSpPr/>
            <p:nvPr/>
          </p:nvSpPr>
          <p:spPr>
            <a:xfrm rot="4544522">
              <a:off x="3633313" y="3602971"/>
              <a:ext cx="383041" cy="699195"/>
            </a:xfrm>
            <a:custGeom>
              <a:avLst/>
              <a:gdLst>
                <a:gd name="connsiteX0" fmla="*/ 0 w 383041"/>
                <a:gd name="connsiteY0" fmla="*/ 139839 h 699194"/>
                <a:gd name="connsiteX1" fmla="*/ 191521 w 383041"/>
                <a:gd name="connsiteY1" fmla="*/ 139839 h 699194"/>
                <a:gd name="connsiteX2" fmla="*/ 191521 w 383041"/>
                <a:gd name="connsiteY2" fmla="*/ 0 h 699194"/>
                <a:gd name="connsiteX3" fmla="*/ 383041 w 383041"/>
                <a:gd name="connsiteY3" fmla="*/ 349597 h 699194"/>
                <a:gd name="connsiteX4" fmla="*/ 191521 w 383041"/>
                <a:gd name="connsiteY4" fmla="*/ 699194 h 699194"/>
                <a:gd name="connsiteX5" fmla="*/ 191521 w 383041"/>
                <a:gd name="connsiteY5" fmla="*/ 559355 h 699194"/>
                <a:gd name="connsiteX6" fmla="*/ 0 w 383041"/>
                <a:gd name="connsiteY6" fmla="*/ 559355 h 699194"/>
                <a:gd name="connsiteX7" fmla="*/ 0 w 383041"/>
                <a:gd name="connsiteY7" fmla="*/ 139839 h 69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041" h="699194">
                  <a:moveTo>
                    <a:pt x="383041" y="559355"/>
                  </a:moveTo>
                  <a:lnTo>
                    <a:pt x="191520" y="559355"/>
                  </a:lnTo>
                  <a:lnTo>
                    <a:pt x="191520" y="699194"/>
                  </a:lnTo>
                  <a:lnTo>
                    <a:pt x="0" y="349597"/>
                  </a:lnTo>
                  <a:lnTo>
                    <a:pt x="191520" y="0"/>
                  </a:lnTo>
                  <a:lnTo>
                    <a:pt x="191520" y="139839"/>
                  </a:lnTo>
                  <a:lnTo>
                    <a:pt x="383041" y="139839"/>
                  </a:lnTo>
                  <a:lnTo>
                    <a:pt x="383041" y="559355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796769"/>
                <a:satOff val="-35976"/>
                <a:lumOff val="1324"/>
                <a:alphaOff val="0"/>
              </a:schemeClr>
            </a:fillRef>
            <a:effectRef idx="0">
              <a:schemeClr val="accent4">
                <a:hueOff val="7796769"/>
                <a:satOff val="-35976"/>
                <a:lumOff val="13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913" tIns="139839" rIns="-1" bIns="13983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313110" y="1348075"/>
              <a:ext cx="2278856" cy="2278856"/>
            </a:xfrm>
            <a:custGeom>
              <a:avLst/>
              <a:gdLst>
                <a:gd name="connsiteX0" fmla="*/ 0 w 2278856"/>
                <a:gd name="connsiteY0" fmla="*/ 1139428 h 2278856"/>
                <a:gd name="connsiteX1" fmla="*/ 1139428 w 2278856"/>
                <a:gd name="connsiteY1" fmla="*/ 0 h 2278856"/>
                <a:gd name="connsiteX2" fmla="*/ 2278856 w 2278856"/>
                <a:gd name="connsiteY2" fmla="*/ 1139428 h 2278856"/>
                <a:gd name="connsiteX3" fmla="*/ 1139428 w 2278856"/>
                <a:gd name="connsiteY3" fmla="*/ 2278856 h 2278856"/>
                <a:gd name="connsiteX4" fmla="*/ 0 w 2278856"/>
                <a:gd name="connsiteY4" fmla="*/ 1139428 h 22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8856" h="2278856">
                  <a:moveTo>
                    <a:pt x="0" y="1139428"/>
                  </a:moveTo>
                  <a:cubicBezTo>
                    <a:pt x="0" y="510139"/>
                    <a:pt x="510139" y="0"/>
                    <a:pt x="1139428" y="0"/>
                  </a:cubicBezTo>
                  <a:cubicBezTo>
                    <a:pt x="1768717" y="0"/>
                    <a:pt x="2278856" y="510139"/>
                    <a:pt x="2278856" y="1139428"/>
                  </a:cubicBezTo>
                  <a:cubicBezTo>
                    <a:pt x="2278856" y="1768717"/>
                    <a:pt x="1768717" y="2278856"/>
                    <a:pt x="1139428" y="2278856"/>
                  </a:cubicBezTo>
                  <a:cubicBezTo>
                    <a:pt x="510139" y="2278856"/>
                    <a:pt x="0" y="1768717"/>
                    <a:pt x="0" y="113942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9131" tIns="359131" rIns="359131" bIns="35913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/>
                <a:t>Step: 5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/>
                <a:t>Deposit </a:t>
              </a:r>
              <a:r>
                <a:rPr lang="en-US" b="1" dirty="0"/>
                <a:t>into the students Account</a:t>
              </a:r>
              <a:endParaRPr lang="en-US" b="1" kern="1200" dirty="0"/>
            </a:p>
          </p:txBody>
        </p:sp>
        <p:sp>
          <p:nvSpPr>
            <p:cNvPr id="19" name="Freeform 18"/>
            <p:cNvSpPr/>
            <p:nvPr/>
          </p:nvSpPr>
          <p:spPr>
            <a:xfrm rot="19978694">
              <a:off x="4622079" y="1416440"/>
              <a:ext cx="490170" cy="699194"/>
            </a:xfrm>
            <a:custGeom>
              <a:avLst/>
              <a:gdLst>
                <a:gd name="connsiteX0" fmla="*/ 0 w 490170"/>
                <a:gd name="connsiteY0" fmla="*/ 139839 h 699194"/>
                <a:gd name="connsiteX1" fmla="*/ 245085 w 490170"/>
                <a:gd name="connsiteY1" fmla="*/ 139839 h 699194"/>
                <a:gd name="connsiteX2" fmla="*/ 245085 w 490170"/>
                <a:gd name="connsiteY2" fmla="*/ 0 h 699194"/>
                <a:gd name="connsiteX3" fmla="*/ 490170 w 490170"/>
                <a:gd name="connsiteY3" fmla="*/ 349597 h 699194"/>
                <a:gd name="connsiteX4" fmla="*/ 245085 w 490170"/>
                <a:gd name="connsiteY4" fmla="*/ 699194 h 699194"/>
                <a:gd name="connsiteX5" fmla="*/ 245085 w 490170"/>
                <a:gd name="connsiteY5" fmla="*/ 559355 h 699194"/>
                <a:gd name="connsiteX6" fmla="*/ 0 w 490170"/>
                <a:gd name="connsiteY6" fmla="*/ 559355 h 699194"/>
                <a:gd name="connsiteX7" fmla="*/ 0 w 490170"/>
                <a:gd name="connsiteY7" fmla="*/ 139839 h 69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170" h="699194">
                  <a:moveTo>
                    <a:pt x="0" y="139839"/>
                  </a:moveTo>
                  <a:lnTo>
                    <a:pt x="245085" y="139839"/>
                  </a:lnTo>
                  <a:lnTo>
                    <a:pt x="245085" y="0"/>
                  </a:lnTo>
                  <a:lnTo>
                    <a:pt x="490170" y="349597"/>
                  </a:lnTo>
                  <a:lnTo>
                    <a:pt x="245085" y="699194"/>
                  </a:lnTo>
                  <a:lnTo>
                    <a:pt x="245085" y="559355"/>
                  </a:lnTo>
                  <a:lnTo>
                    <a:pt x="0" y="559355"/>
                  </a:lnTo>
                  <a:lnTo>
                    <a:pt x="0" y="13983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39838" rIns="147051" bIns="13983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000" kern="120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304237" y="1293319"/>
            <a:ext cx="2104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Step: 1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     Issuance of    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    Award letter to     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     the applicants 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5369297" y="3681422"/>
            <a:ext cx="1660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PAYMENT PROCEDURE </a:t>
            </a:r>
            <a:endParaRPr lang="en-GB" dirty="0"/>
          </a:p>
        </p:txBody>
      </p:sp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xmlns="" id="{4F47739D-B6C3-4761-AD3E-79BF1828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5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547" y="2235239"/>
            <a:ext cx="1149994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Any Query or information Kindly email in following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 ID 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Ehsaas@fuuast.edu.pk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3979" y="5059486"/>
            <a:ext cx="79496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Say No to violence‼</a:t>
            </a:r>
          </a:p>
        </p:txBody>
      </p:sp>
      <p:pic>
        <p:nvPicPr>
          <p:cNvPr id="5" name="slide 14">
            <a:hlinkClick r:id="" action="ppaction://media"/>
            <a:extLst>
              <a:ext uri="{FF2B5EF4-FFF2-40B4-BE49-F238E27FC236}">
                <a16:creationId xmlns:a16="http://schemas.microsoft.com/office/drawing/2014/main" xmlns="" id="{E4309CD0-515F-4D7A-B554-DE0C02BE8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Tm="0"/>
    </mc:Choice>
    <mc:Fallback xmlns="">
      <p:transition spd="med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مہنہ گرام.jpg"/>
          <p:cNvPicPr>
            <a:picLocks noChangeAspect="1" noChangeArrowheads="1"/>
          </p:cNvPicPr>
          <p:nvPr/>
        </p:nvPicPr>
        <p:blipFill rotWithShape="1">
          <a:blip r:embed="rId4"/>
          <a:srcRect r="82500" b="18096"/>
          <a:stretch/>
        </p:blipFill>
        <p:spPr bwMode="auto">
          <a:xfrm>
            <a:off x="1897038" y="-266533"/>
            <a:ext cx="8052179" cy="669583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6760"/>
            <a:ext cx="12192000" cy="53452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  <a:defRPr/>
            </a:pPr>
            <a:endParaRPr lang="en-US" altLang="en-US" sz="3600" b="1" dirty="0">
              <a:solidFill>
                <a:srgbClr val="002060"/>
              </a:solidFill>
            </a:endParaRPr>
          </a:p>
          <a:p>
            <a:pPr marL="0" indent="0" algn="ctr">
              <a:buNone/>
              <a:defRPr/>
            </a:pPr>
            <a:endParaRPr lang="en-US" altLang="en-US" sz="3600" b="1" dirty="0">
              <a:solidFill>
                <a:srgbClr val="002060"/>
              </a:solidFill>
            </a:endParaRPr>
          </a:p>
          <a:p>
            <a:pPr marL="0" indent="0" algn="ctr">
              <a:buNone/>
              <a:defRPr/>
            </a:pPr>
            <a:endParaRPr lang="en-US" altLang="en-US" sz="3600" b="1" dirty="0">
              <a:solidFill>
                <a:srgbClr val="002060"/>
              </a:solidFill>
            </a:endParaRPr>
          </a:p>
          <a:p>
            <a:pPr marL="0" indent="0" algn="ctr">
              <a:buNone/>
              <a:defRPr/>
            </a:pPr>
            <a:r>
              <a:rPr lang="en-US" altLang="en-US" sz="71700" b="1" dirty="0">
                <a:solidFill>
                  <a:srgbClr val="800000"/>
                </a:solidFill>
              </a:rPr>
              <a:t>Thank You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4800" dirty="0"/>
          </a:p>
        </p:txBody>
      </p:sp>
      <p:pic>
        <p:nvPicPr>
          <p:cNvPr id="2" name="slide 15">
            <a:hlinkClick r:id="" action="ppaction://media"/>
            <a:extLst>
              <a:ext uri="{FF2B5EF4-FFF2-40B4-BE49-F238E27FC236}">
                <a16:creationId xmlns:a16="http://schemas.microsoft.com/office/drawing/2014/main" xmlns="" id="{3B3DFA85-099E-4DA7-AF04-857A0711F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nd/Order 1000 Red Rose Bouquet to In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8" y="1591338"/>
            <a:ext cx="3431038" cy="34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854" y="767700"/>
            <a:ext cx="8093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all Selected/ Recommended  students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Karachi &amp; Islamabad Campus.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lide 2">
            <a:hlinkClick r:id="" action="ppaction://media"/>
            <a:extLst>
              <a:ext uri="{FF2B5EF4-FFF2-40B4-BE49-F238E27FC236}">
                <a16:creationId xmlns:a16="http://schemas.microsoft.com/office/drawing/2014/main" xmlns="" id="{3B1069D4-EBA6-4A55-99B9-9C2D8538A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10800" y="2821090"/>
            <a:ext cx="745807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Interview of every applicant  by  scholarship award committee ( Pre- ISAC)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2176" y="262301"/>
            <a:ext cx="7815262" cy="6199896"/>
            <a:chOff x="2128838" y="59599"/>
            <a:chExt cx="7815262" cy="6199896"/>
          </a:xfrm>
        </p:grpSpPr>
        <p:sp>
          <p:nvSpPr>
            <p:cNvPr id="2" name="Rectangle 1"/>
            <p:cNvSpPr/>
            <p:nvPr/>
          </p:nvSpPr>
          <p:spPr>
            <a:xfrm>
              <a:off x="4614860" y="59599"/>
              <a:ext cx="37433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Selection Process</a:t>
              </a:r>
              <a:endParaRPr lang="en-GB" dirty="0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623391" y="1046570"/>
              <a:ext cx="3226203" cy="50111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accent5">
                      <a:lumMod val="50000"/>
                    </a:schemeClr>
                  </a:solidFill>
                </a:rPr>
                <a:t>Collection of Application</a:t>
              </a:r>
              <a:endParaRPr lang="en-GB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128838" y="1730148"/>
              <a:ext cx="7815262" cy="6804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</a:rPr>
                <a:t>Shortlisting of the applicants by the  university’s scrutiny  committee and Data Correction</a:t>
              </a:r>
            </a:p>
            <a:p>
              <a:pPr algn="ctr"/>
              <a:endParaRPr lang="en-GB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743200" y="3597253"/>
              <a:ext cx="7072314" cy="98304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</a:rPr>
                <a:t>Interview of  applicant Who eligible  by  scholarship award committee .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</a:rPr>
                <a:t>Finally they appeared in the ISAC Committee (ISAC)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623389" y="4938544"/>
              <a:ext cx="3226203" cy="50111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</a:rPr>
                <a:t>Recommendation </a:t>
              </a:r>
              <a:endParaRPr lang="en-GB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126207" y="5758383"/>
              <a:ext cx="4306300" cy="50111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</a:rPr>
                <a:t>Submission Of Control Documents </a:t>
              </a:r>
              <a:endParaRPr lang="en-GB" dirty="0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6036469" y="1520401"/>
              <a:ext cx="500062" cy="209747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5986458" y="2430155"/>
              <a:ext cx="500062" cy="209747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5986458" y="3374612"/>
              <a:ext cx="500062" cy="209747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5986458" y="4615251"/>
              <a:ext cx="500062" cy="209747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6029326" y="5474605"/>
              <a:ext cx="500062" cy="209747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Down Arrow 4"/>
          <p:cNvSpPr/>
          <p:nvPr/>
        </p:nvSpPr>
        <p:spPr>
          <a:xfrm rot="4941789">
            <a:off x="7767446" y="3252261"/>
            <a:ext cx="484632" cy="364598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Callout 6"/>
          <p:cNvSpPr/>
          <p:nvPr/>
        </p:nvSpPr>
        <p:spPr>
          <a:xfrm>
            <a:off x="8033866" y="4152359"/>
            <a:ext cx="3907926" cy="170073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After Recommendation </a:t>
            </a:r>
          </a:p>
        </p:txBody>
      </p:sp>
      <p:pic>
        <p:nvPicPr>
          <p:cNvPr id="22" name="slide 3c">
            <a:hlinkClick r:id="" action="ppaction://media"/>
            <a:extLst>
              <a:ext uri="{FF2B5EF4-FFF2-40B4-BE49-F238E27FC236}">
                <a16:creationId xmlns:a16="http://schemas.microsoft.com/office/drawing/2014/main" xmlns="" id="{7B22173A-8658-43C7-B843-99856476C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5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384" y="1961445"/>
            <a:ext cx="1166537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Awardee Letter &amp; Declaration </a:t>
            </a:r>
          </a:p>
          <a:p>
            <a:pPr algn="ctr"/>
            <a:r>
              <a:rPr lang="en-US" sz="4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Receive Through email to</a:t>
            </a:r>
          </a:p>
          <a:p>
            <a:pPr algn="ctr"/>
            <a:r>
              <a:rPr lang="en-US" sz="4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</a:p>
          <a:p>
            <a:pPr algn="ctr"/>
            <a:r>
              <a:rPr lang="en-US" sz="4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Karachi and Islamabad Campus Students  </a:t>
            </a:r>
            <a:endParaRPr lang="en-GB" sz="4800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6016" y="460191"/>
            <a:ext cx="47179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Attention ‼</a:t>
            </a:r>
            <a:endParaRPr lang="en-GB" sz="7200" dirty="0">
              <a:solidFill>
                <a:srgbClr val="FF0000"/>
              </a:solidFill>
            </a:endParaRPr>
          </a:p>
        </p:txBody>
      </p:sp>
      <p:pic>
        <p:nvPicPr>
          <p:cNvPr id="4" name="slide 4a">
            <a:hlinkClick r:id="" action="ppaction://media"/>
            <a:extLst>
              <a:ext uri="{FF2B5EF4-FFF2-40B4-BE49-F238E27FC236}">
                <a16:creationId xmlns:a16="http://schemas.microsoft.com/office/drawing/2014/main" xmlns="" id="{BD4299F5-CD36-4CEE-A2AC-87A6B61A5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6512" y="1158329"/>
            <a:ext cx="12095488" cy="1069594"/>
            <a:chOff x="71868" y="1172617"/>
            <a:chExt cx="12071543" cy="1069594"/>
          </a:xfrm>
        </p:grpSpPr>
        <p:sp>
          <p:nvSpPr>
            <p:cNvPr id="2" name="Rectangle 1"/>
            <p:cNvSpPr/>
            <p:nvPr/>
          </p:nvSpPr>
          <p:spPr>
            <a:xfrm>
              <a:off x="2053576" y="1172617"/>
              <a:ext cx="99424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          </a:t>
              </a:r>
              <a:r>
                <a:rPr lang="en-GB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FEDERAL URDU UNIVERSITY 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 ARTS, SCIENCE &amp; TECHNOLOGY </a:t>
              </a:r>
            </a:p>
            <a:p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Admin Block, University Road, Gulshan-e-Iqbal Campus, Karachi</a:t>
              </a: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Ph: 021-99244141-4, Email: registrar@fuuast.edu.pk Web: www.fuuast.edu.pk/EHSAAS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71868" y="2151758"/>
              <a:ext cx="12071543" cy="90453"/>
            </a:xfrm>
            <a:prstGeom prst="line">
              <a:avLst/>
            </a:prstGeom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3973104" y="186810"/>
            <a:ext cx="4660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/>
              <a:t>SPECIMEN </a:t>
            </a:r>
          </a:p>
          <a:p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Award letter of Ehsaas Scholarship </a:t>
            </a:r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12" y="2252958"/>
            <a:ext cx="121920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8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To,</a:t>
            </a:r>
            <a:endParaRPr lang="en-GB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Ms./Mr. X.Y.Z.									Date: </a:t>
            </a:r>
            <a:endParaRPr lang="en-GB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Address:</a:t>
            </a: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endParaRPr lang="en-GB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14400" indent="-914400"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Subject: </a:t>
            </a:r>
            <a:r>
              <a:rPr lang="en-US" b="1" u="sng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Scholarship Award for Ehsaas Undergraduate Scholarship Project </a:t>
            </a:r>
            <a:endParaRPr lang="en-GB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14400" indent="-914400" algn="just">
              <a:spcAft>
                <a:spcPts val="0"/>
              </a:spcAft>
            </a:pPr>
            <a:endParaRPr lang="en-GB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14400" indent="-914400"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Dear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Ms./Mr. X.Y.Z.</a:t>
            </a:r>
            <a:endParaRPr lang="en-GB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14400" indent="-914400"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457200"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Congratulations! </a:t>
            </a:r>
            <a:endParaRPr lang="en-GB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We are  pleased to inform that you have been selected for scholarship under Ehsaas Undergraduate Scholarship Project </a:t>
            </a:r>
            <a:r>
              <a:rPr lang="en-US" b="1" dirty="0" err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w.e.f</a:t>
            </a: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 Fall 2020  session. The scholarship has been awarded to ensure the completion of your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(Degree Program and Subject)</a:t>
            </a: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subject to the satisfactory academic performance and promotion policy of the university. </a:t>
            </a:r>
            <a:endParaRPr lang="en-GB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3" name="Picture 2" descr="C:\Users\DELL\Desktop\مہنہ گرام.jpg"/>
          <p:cNvPicPr>
            <a:picLocks noChangeAspect="1" noChangeArrowheads="1"/>
          </p:cNvPicPr>
          <p:nvPr/>
        </p:nvPicPr>
        <p:blipFill rotWithShape="1">
          <a:blip r:embed="rId4"/>
          <a:srcRect r="82500" b="18096"/>
          <a:stretch/>
        </p:blipFill>
        <p:spPr bwMode="auto">
          <a:xfrm>
            <a:off x="1132441" y="1160148"/>
            <a:ext cx="1143000" cy="950468"/>
          </a:xfrm>
          <a:prstGeom prst="rect">
            <a:avLst/>
          </a:prstGeom>
          <a:noFill/>
        </p:spPr>
      </p:pic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xmlns="" id="{7DAB1A3F-B415-470C-AD72-AC2B3CD0D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21" y="277211"/>
            <a:ext cx="118462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During the stated period, you are bound to comply with all official directives as mentioned below:  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scholarship is only for the specified course of studies.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The scholarship in non-transferable to any other university.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 case of selection in any other scholarship scheme you must immediately report the same to the university.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Your scholarship will be terminable in the following cases: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If you fail to maintain class attendance of 75%;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If you are dropped from the degree program due to poor academic performance;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If you are involved in malicious/undesirable activities; 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If you are punished because of your involvement in violation of the university rules, damage to property of institute, misbehavior with staff or colleagues or any other disciplinary action;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If the information provided by you regarding your household income is found incorrect during physical verification conducted by HEC/Third Party Audit/BISP at any time during the study period; In such case HEC reserves right to recover of all expenses incurred on awardee under the scholarship program;</a:t>
            </a:r>
            <a:endParaRPr lang="en-GB" sz="20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97078"/>
              </p:ext>
            </p:extLst>
          </p:nvPr>
        </p:nvGraphicFramePr>
        <p:xfrm>
          <a:off x="630121" y="4365428"/>
          <a:ext cx="10940856" cy="13929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92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82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233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33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800000"/>
                          </a:solidFill>
                          <a:effectLst/>
                        </a:rPr>
                        <a:t>Full Tuition Fee</a:t>
                      </a:r>
                      <a:endParaRPr lang="en-GB" sz="18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800000"/>
                          </a:solidFill>
                          <a:effectLst/>
                        </a:rPr>
                        <a:t>Rs.40,000 living allowance per annum</a:t>
                      </a:r>
                      <a:endParaRPr lang="en-GB" sz="18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800000"/>
                          </a:solidFill>
                          <a:effectLst/>
                        </a:rPr>
                        <a:t>Mandatory Academic Charges per semester/annum (if any)</a:t>
                      </a:r>
                      <a:endParaRPr lang="en-GB" sz="18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389"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</a:t>
                      </a:r>
                      <a:r>
                        <a:rPr lang="en-US" sz="2000" dirty="0"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charges, utility bills, field trips, Re-exam fee, hostel/accommodation, non-academic charges are not included</a:t>
                      </a:r>
                      <a:endParaRPr lang="en-GB" sz="2000" dirty="0">
                        <a:solidFill>
                          <a:srgbClr val="8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270696" y="58384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Ehsaas Scholarship includes</a:t>
            </a:r>
            <a:endParaRPr lang="en-GB" altLang="zh-CN" dirty="0"/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Regards,</a:t>
            </a:r>
            <a:endParaRPr lang="en-GB" altLang="zh-CN" dirty="0"/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anose="02020603050405020304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Signature of Focal Person</a:t>
            </a:r>
            <a:endParaRPr lang="en-US" altLang="zh-CN" sz="3200" dirty="0">
              <a:latin typeface="Arial" panose="020B0604020202020204" pitchFamily="34" charset="0"/>
            </a:endParaRPr>
          </a:p>
        </p:txBody>
      </p:sp>
      <p:pic>
        <p:nvPicPr>
          <p:cNvPr id="6" name="slide 6">
            <a:hlinkClick r:id="" action="ppaction://media"/>
            <a:extLst>
              <a:ext uri="{FF2B5EF4-FFF2-40B4-BE49-F238E27FC236}">
                <a16:creationId xmlns:a16="http://schemas.microsoft.com/office/drawing/2014/main" xmlns="" id="{F7E148D5-FAA7-4731-A91B-294F9B586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949" y="2500024"/>
            <a:ext cx="1126717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u="sng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Declaration by Award-Holder: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 have read and understood the terms and conditions required under the Ehsaas Undergraduate Scholarship Project and hereby agree to comply with these for the implementation of the scholarship.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Name of Awardee: _______________________________________________________________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Class/Program:___________________________________________________________________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Subject:_________________________________________________________________________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highlight>
                  <a:srgbClr val="FFFF00"/>
                </a:highlight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Registration No/ Enrolment No:_______________________________________________________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Signature__________________</a:t>
            </a:r>
            <a:endParaRPr lang="en-GB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lang="en-GB" sz="20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8107" y="186810"/>
            <a:ext cx="53506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/>
              <a:t>SPECIMEN </a:t>
            </a:r>
          </a:p>
          <a:p>
            <a:r>
              <a:rPr lang="en-US" sz="2400" b="1" u="sng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Declaration Letter </a:t>
            </a: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of Ehsaas Scholarship </a:t>
            </a:r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2" descr="C:\Users\DELL\Desktop\مہنہ گرام.jpg"/>
          <p:cNvPicPr>
            <a:picLocks noChangeAspect="1" noChangeArrowheads="1"/>
          </p:cNvPicPr>
          <p:nvPr/>
        </p:nvPicPr>
        <p:blipFill rotWithShape="1">
          <a:blip r:embed="rId4"/>
          <a:srcRect r="82500" b="18096"/>
          <a:stretch/>
        </p:blipFill>
        <p:spPr bwMode="auto">
          <a:xfrm>
            <a:off x="647780" y="841045"/>
            <a:ext cx="1143000" cy="95046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22222" y="1017807"/>
            <a:ext cx="104100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URDU UNIVERSITY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ARTS, SCIENCE &amp; TECHNOLOGY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Admin Block, University Road,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Gulshan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-e-Iqbal Campus, Karachi.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021-99244141-4, Email: registrar@fuuast.edu.pk Web: www.fuuast.edu.pk/EHSAAS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2131067"/>
            <a:ext cx="12095488" cy="90453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de 7">
            <a:hlinkClick r:id="" action="ppaction://media"/>
            <a:extLst>
              <a:ext uri="{FF2B5EF4-FFF2-40B4-BE49-F238E27FC236}">
                <a16:creationId xmlns:a16="http://schemas.microsoft.com/office/drawing/2014/main" xmlns="" id="{7E47AEF9-2899-429A-8AE5-ECE81D11F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3643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82" y="610317"/>
            <a:ext cx="120828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After Receiving the awardee &amp; Declaration letter from Ehsaas email Kindly follow the following procedure: 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Take Print out the awardee &amp; Declaration letter and filled Clearly.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Send both paper via courier or Pakistan Post to your concern campus 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with   </a:t>
            </a:r>
          </a:p>
          <a:p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in three working days .</a:t>
            </a: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  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Every selected student Must open your Bank Account and provide the   </a:t>
            </a:r>
          </a:p>
          <a:p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following detail </a:t>
            </a:r>
          </a:p>
          <a:p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	Bank Name              ii) Bank Branch Code with Complete Address       </a:t>
            </a:r>
          </a:p>
          <a:p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iii)           Account Title         iv) Account No 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       </a:t>
            </a:r>
          </a:p>
          <a:p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( Note: Send the Scan copy of your check Leaf for verification ) 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endParaRPr lang="en-GB" dirty="0"/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xmlns="" id="{8C9FCB3C-A63A-4A4A-986C-224189361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5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6979" y="2639787"/>
            <a:ext cx="108909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8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After completion the above procedure Advise to All Karachi  + Islamabad campus  they must be bounded to submitted their progress report after the completion of each Semester exam.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70790" y="1060692"/>
            <a:ext cx="35846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Attention ‼</a:t>
            </a:r>
            <a:endParaRPr lang="en-GB" sz="5400" dirty="0">
              <a:solidFill>
                <a:srgbClr val="FF0000"/>
              </a:solidFill>
            </a:endParaRPr>
          </a:p>
        </p:txBody>
      </p:sp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C2991BA6-D54C-42F6-9DD3-A5120CD9A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8933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4635</TotalTime>
  <Words>656</Words>
  <Application>Microsoft Office PowerPoint</Application>
  <PresentationFormat>Widescreen</PresentationFormat>
  <Paragraphs>142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SimSun</vt:lpstr>
      <vt:lpstr>SimSun</vt:lpstr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Afsheen Akhter</dc:creator>
  <cp:lastModifiedBy>ATYA HASSAN</cp:lastModifiedBy>
  <cp:revision>356</cp:revision>
  <cp:lastPrinted>2020-04-26T18:49:33Z</cp:lastPrinted>
  <dcterms:created xsi:type="dcterms:W3CDTF">2019-08-26T10:24:02Z</dcterms:created>
  <dcterms:modified xsi:type="dcterms:W3CDTF">2021-06-02T16:21:17Z</dcterms:modified>
</cp:coreProperties>
</file>